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431" r:id="rId2"/>
    <p:sldId id="432" r:id="rId3"/>
    <p:sldId id="433" r:id="rId4"/>
    <p:sldId id="434" r:id="rId5"/>
    <p:sldId id="435" r:id="rId6"/>
    <p:sldId id="436" r:id="rId7"/>
    <p:sldId id="437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13" autoAdjust="0"/>
    <p:restoredTop sz="94660"/>
  </p:normalViewPr>
  <p:slideViewPr>
    <p:cSldViewPr snapToGrid="0">
      <p:cViewPr varScale="1">
        <p:scale>
          <a:sx n="74" d="100"/>
          <a:sy n="74" d="100"/>
        </p:scale>
        <p:origin x="91" y="5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D806D9-2D94-4813-A554-BD8DE4A302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87AAB7E-E349-4D56-8CA6-67FA869717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18998F-C811-4709-9AA8-B95C0763BA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C6251-FC27-4F57-8BEA-8B229DFD6F6F}" type="datetimeFigureOut">
              <a:rPr lang="en-US" smtClean="0"/>
              <a:t>3/29/2019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E4CCBE-3A4C-4A9D-83E8-B0438F5D49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381230-FD64-400A-9352-F4C27CC27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16257-8AEE-465A-9AF0-0540DC64BB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6742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D05CCE-BEB0-42B7-ACA8-A1DDCD4D9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BA7562-4C58-4809-8A35-45EE575D03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46C5FD-DB51-46EE-A2F9-D71C1385FC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C6251-FC27-4F57-8BEA-8B229DFD6F6F}" type="datetimeFigureOut">
              <a:rPr lang="en-US" smtClean="0"/>
              <a:t>3/29/2019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1C337A-6DFF-46A8-8E3F-33AE4E9EDE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028309-63E2-4240-BE82-6568E6630B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16257-8AEE-465A-9AF0-0540DC64BB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98996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B43289F-B060-45A5-B0C2-DC3B2A5F00B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4EA2AF-6DC6-4FEF-87B5-8D87FD046D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672C71-D013-4424-A3C3-00094B518F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C6251-FC27-4F57-8BEA-8B229DFD6F6F}" type="datetimeFigureOut">
              <a:rPr lang="en-US" smtClean="0"/>
              <a:t>3/29/2019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B2A38D-3E82-442B-8959-530FC7DE22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68DAEF-5513-40C4-8C21-D9BC5B7CC1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16257-8AEE-465A-9AF0-0540DC64BB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8933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2D4B4-F45B-4519-A8D0-4B37DC49B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7F57E7-882B-4B70-956E-D7450FFBA4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D79F5C-3093-4049-B48E-BDCFCB82F5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C6251-FC27-4F57-8BEA-8B229DFD6F6F}" type="datetimeFigureOut">
              <a:rPr lang="en-US" smtClean="0"/>
              <a:t>3/29/2019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DD38AB-7A8D-482E-A960-F1DAA44FB2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B8BA37-B62E-49B6-B7B0-5B8752DB2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16257-8AEE-465A-9AF0-0540DC64BB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4951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406208-A41B-40D5-8E3F-FC1601CFE6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15792F-80B4-47C5-9AF6-9C69DB3B0C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52E2EA-4069-4C17-A9DE-3506AB0A3B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C6251-FC27-4F57-8BEA-8B229DFD6F6F}" type="datetimeFigureOut">
              <a:rPr lang="en-US" smtClean="0"/>
              <a:t>3/29/2019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B86C1A-FCC9-403C-A218-5C87E5C182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12FAF8-5EE5-40DF-A11F-D49EE5A92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16257-8AEE-465A-9AF0-0540DC64BB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2227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10B34-9C23-47BE-974F-672ECAABE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ADEED-50EC-4BB5-947F-F41C735A52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7713D4-2049-4F68-86BC-F45A8A745A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22B6E1-2C84-448F-90BD-F2FA881B1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C6251-FC27-4F57-8BEA-8B229DFD6F6F}" type="datetimeFigureOut">
              <a:rPr lang="en-US" smtClean="0"/>
              <a:t>3/29/2019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B7471F-F2AC-409D-A847-33970E7508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192476-280F-4588-B11B-F4C54038D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16257-8AEE-465A-9AF0-0540DC64BB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2255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61B0EC-45F6-404C-8BEF-0625F558B4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B7D80C-DEA7-4AE3-B9CE-7A4D268D73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185DF3-89CD-4423-9C62-0F523E549B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E5E32B7-A4C8-4628-8BC1-27869C58D7F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EFCF762-4F65-4091-91BB-DD5FD3521D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F942D7E-39B4-463C-8E2D-77D8BAD99E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C6251-FC27-4F57-8BEA-8B229DFD6F6F}" type="datetimeFigureOut">
              <a:rPr lang="en-US" smtClean="0"/>
              <a:t>3/29/2019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A97CE60-4A36-4D37-8939-5E1D6E993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C02DBF3-7211-4647-ADE7-8609888265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16257-8AEE-465A-9AF0-0540DC64BB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903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7FB26C-C764-4EE9-9531-2DC51E6EA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DB7A74-C87A-4618-A41B-56C54DCCF4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C6251-FC27-4F57-8BEA-8B229DFD6F6F}" type="datetimeFigureOut">
              <a:rPr lang="en-US" smtClean="0"/>
              <a:t>3/29/2019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C38245-E4FE-4B12-8364-FE3F952B7A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1ADB53-729C-4D8B-A64E-65831B613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16257-8AEE-465A-9AF0-0540DC64BB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89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183641C-6529-4425-AAFF-A935D57641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C6251-FC27-4F57-8BEA-8B229DFD6F6F}" type="datetimeFigureOut">
              <a:rPr lang="en-US" smtClean="0"/>
              <a:t>3/29/2019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E0E56C-8363-4E7F-B748-A227D9727C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485EE2-05EB-4461-BC36-2B71F54D0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16257-8AEE-465A-9AF0-0540DC64BB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885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971A9-E655-4957-8746-5970C085A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F9B205-4249-4D5E-ADF3-6FF6C2A3EB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20DEE3-B7DB-43B2-A328-F2FBDDB1B2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6793F9-8D84-4647-AE6F-3E10B183D5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C6251-FC27-4F57-8BEA-8B229DFD6F6F}" type="datetimeFigureOut">
              <a:rPr lang="en-US" smtClean="0"/>
              <a:t>3/29/2019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7C77B4-EB25-4E5A-9A69-3515DBB7D4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0B0D45-DC10-4142-BF16-23A9ABB67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16257-8AEE-465A-9AF0-0540DC64BB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2474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A4420-D890-4F57-832D-5BF2AAF21B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284B1C6-85AB-4C24-9C93-73AC6372AA2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E1AB4F-3B24-480A-A816-9DB68C5F64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D22273-47CA-4BB6-9D76-4E0E4A370F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C6251-FC27-4F57-8BEA-8B229DFD6F6F}" type="datetimeFigureOut">
              <a:rPr lang="en-US" smtClean="0"/>
              <a:t>3/29/2019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ECC221-6232-4EF5-A955-17D59D4460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C034E0-7BC4-4F3A-826B-89BC2E555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16257-8AEE-465A-9AF0-0540DC64BB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4532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40BFBE-06A6-4A56-8BC6-590B4FD20B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10B06D-539D-4603-B89C-6CF904C4A5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8B347C-C20C-490A-99F1-832379C6D6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1C6251-FC27-4F57-8BEA-8B229DFD6F6F}" type="datetimeFigureOut">
              <a:rPr lang="en-US" smtClean="0"/>
              <a:t>3/29/2019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73D4D5-F30B-4FAD-A23D-D1547581E2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6F3417-FD60-4F06-8D31-DDE84DBEA8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916257-8AEE-465A-9AF0-0540DC64BB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2879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C6B5698-DBAE-4F67-989F-A8E1ED0804CB}"/>
              </a:ext>
            </a:extLst>
          </p:cNvPr>
          <p:cNvSpPr/>
          <p:nvPr/>
        </p:nvSpPr>
        <p:spPr>
          <a:xfrm>
            <a:off x="50800" y="123010"/>
            <a:ext cx="120904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/>
              <a:t>Based on spectral and phenological differences, target mid to late vegetative stage of first crop and the whole second crop; avoid dry season</a:t>
            </a:r>
          </a:p>
          <a:p>
            <a:endParaRPr lang="en-US" sz="1600" dirty="0"/>
          </a:p>
          <a:p>
            <a:r>
              <a:rPr lang="en-US" sz="1600" dirty="0"/>
              <a:t>Use only ‘useful’ bands and times of year as input data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23CBF2-E811-4F0C-96CF-E114C50EA5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2073" y="1486969"/>
            <a:ext cx="5910987" cy="364792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A421685-9526-4D98-8B72-5DF7ABAFAE2A}"/>
              </a:ext>
            </a:extLst>
          </p:cNvPr>
          <p:cNvSpPr/>
          <p:nvPr/>
        </p:nvSpPr>
        <p:spPr>
          <a:xfrm>
            <a:off x="7694190" y="2642769"/>
            <a:ext cx="3742859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Use two sets of input data: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Band1 and band2 from December to June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EVI from December to June</a:t>
            </a:r>
          </a:p>
        </p:txBody>
      </p:sp>
    </p:spTree>
    <p:extLst>
      <p:ext uri="{BB962C8B-B14F-4D97-AF65-F5344CB8AC3E}">
        <p14:creationId xmlns:p14="http://schemas.microsoft.com/office/powerpoint/2010/main" val="12909732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6C963A8-021E-49CC-8E0C-7985755852E3}"/>
              </a:ext>
            </a:extLst>
          </p:cNvPr>
          <p:cNvSpPr txBox="1"/>
          <p:nvPr/>
        </p:nvSpPr>
        <p:spPr>
          <a:xfrm>
            <a:off x="172532" y="143020"/>
            <a:ext cx="116355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/>
              <a:t>Soymaps</a:t>
            </a:r>
            <a:endParaRPr lang="en-US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Evaluate not only for Planet images (which are heavy on DC and therefore give overly optimistic estimate of accuracy), but also produce confusion matrix from the actual sample points 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5151EBF-FD8F-409C-AE1C-6281F15266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2019632"/>
              </p:ext>
            </p:extLst>
          </p:nvPr>
        </p:nvGraphicFramePr>
        <p:xfrm>
          <a:off x="221972" y="1427480"/>
          <a:ext cx="11748056" cy="400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266">
                  <a:extLst>
                    <a:ext uri="{9D8B030D-6E8A-4147-A177-3AD203B41FA5}">
                      <a16:colId xmlns:a16="http://schemas.microsoft.com/office/drawing/2014/main" val="2552527731"/>
                    </a:ext>
                  </a:extLst>
                </a:gridCol>
                <a:gridCol w="778362">
                  <a:extLst>
                    <a:ext uri="{9D8B030D-6E8A-4147-A177-3AD203B41FA5}">
                      <a16:colId xmlns:a16="http://schemas.microsoft.com/office/drawing/2014/main" val="2417900359"/>
                    </a:ext>
                  </a:extLst>
                </a:gridCol>
                <a:gridCol w="1290032">
                  <a:extLst>
                    <a:ext uri="{9D8B030D-6E8A-4147-A177-3AD203B41FA5}">
                      <a16:colId xmlns:a16="http://schemas.microsoft.com/office/drawing/2014/main" val="3360875115"/>
                    </a:ext>
                  </a:extLst>
                </a:gridCol>
                <a:gridCol w="1221229">
                  <a:extLst>
                    <a:ext uri="{9D8B030D-6E8A-4147-A177-3AD203B41FA5}">
                      <a16:colId xmlns:a16="http://schemas.microsoft.com/office/drawing/2014/main" val="249242120"/>
                    </a:ext>
                  </a:extLst>
                </a:gridCol>
                <a:gridCol w="1186828">
                  <a:extLst>
                    <a:ext uri="{9D8B030D-6E8A-4147-A177-3AD203B41FA5}">
                      <a16:colId xmlns:a16="http://schemas.microsoft.com/office/drawing/2014/main" val="3096562265"/>
                    </a:ext>
                  </a:extLst>
                </a:gridCol>
                <a:gridCol w="1462035">
                  <a:extLst>
                    <a:ext uri="{9D8B030D-6E8A-4147-A177-3AD203B41FA5}">
                      <a16:colId xmlns:a16="http://schemas.microsoft.com/office/drawing/2014/main" val="470691178"/>
                    </a:ext>
                  </a:extLst>
                </a:gridCol>
                <a:gridCol w="1530837">
                  <a:extLst>
                    <a:ext uri="{9D8B030D-6E8A-4147-A177-3AD203B41FA5}">
                      <a16:colId xmlns:a16="http://schemas.microsoft.com/office/drawing/2014/main" val="3507708921"/>
                    </a:ext>
                  </a:extLst>
                </a:gridCol>
                <a:gridCol w="1307231">
                  <a:extLst>
                    <a:ext uri="{9D8B030D-6E8A-4147-A177-3AD203B41FA5}">
                      <a16:colId xmlns:a16="http://schemas.microsoft.com/office/drawing/2014/main" val="3848060090"/>
                    </a:ext>
                  </a:extLst>
                </a:gridCol>
                <a:gridCol w="1565236">
                  <a:extLst>
                    <a:ext uri="{9D8B030D-6E8A-4147-A177-3AD203B41FA5}">
                      <a16:colId xmlns:a16="http://schemas.microsoft.com/office/drawing/2014/main" val="1862263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Class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Jake’s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Soymap</a:t>
                      </a:r>
                      <a:r>
                        <a:rPr lang="en-US" sz="1400" dirty="0"/>
                        <a:t>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Soymap</a:t>
                      </a:r>
                      <a:r>
                        <a:rPr lang="en-US" sz="1400" dirty="0"/>
                        <a:t>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Soymap</a:t>
                      </a:r>
                      <a:r>
                        <a:rPr lang="en-US" sz="1400" dirty="0"/>
                        <a:t>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Soymap</a:t>
                      </a:r>
                      <a:r>
                        <a:rPr lang="en-US" sz="1400" dirty="0"/>
                        <a:t>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Soymap</a:t>
                      </a:r>
                      <a:r>
                        <a:rPr lang="en-US" sz="1400" dirty="0"/>
                        <a:t>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 err="1"/>
                        <a:t>Soymap</a:t>
                      </a:r>
                      <a:r>
                        <a:rPr lang="en-US" sz="1400" b="1" dirty="0"/>
                        <a:t> 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16057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0" dirty="0"/>
                        <a:t>Training points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Agsat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Agsat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Agsat</a:t>
                      </a:r>
                      <a:r>
                        <a:rPr lang="en-US" sz="1400" dirty="0"/>
                        <a:t> + PLOS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Agsat</a:t>
                      </a:r>
                      <a:r>
                        <a:rPr lang="en-US" sz="1400" dirty="0"/>
                        <a:t> + PLOS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Agsat</a:t>
                      </a:r>
                      <a:r>
                        <a:rPr lang="en-US" sz="1400" dirty="0"/>
                        <a:t> + PLOS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Agsat</a:t>
                      </a:r>
                      <a:r>
                        <a:rPr lang="en-US" sz="1400" dirty="0"/>
                        <a:t> + reclassed PLOS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 err="1"/>
                        <a:t>Agsat</a:t>
                      </a:r>
                      <a:endParaRPr 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47413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0" dirty="0"/>
                        <a:t>Input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Aqua + </a:t>
                      </a:r>
                      <a:r>
                        <a:rPr lang="en-US" sz="1400" dirty="0" err="1"/>
                        <a:t>landsat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Aqua + </a:t>
                      </a:r>
                      <a:r>
                        <a:rPr lang="en-US" sz="1400" dirty="0" err="1"/>
                        <a:t>landsat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Aqua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Aqua B1 + B2, Dec to June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Aqua EVI, Dec to June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Aqua EVI, Dec to June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/>
                        <a:t>Aqua EVI, Dec to June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599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Accuracy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76.9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73.5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75.2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76.7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78.5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/>
                        <a:t>79.7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2578368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r>
                        <a:rPr lang="en-US" sz="1400" dirty="0"/>
                        <a:t>Consumer’s accuracy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0.39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/>
                        <a:t>0.51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168487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0.82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/>
                        <a:t>0.84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405161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0.47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0.46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/>
                        <a:t>0.47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023249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r>
                        <a:rPr lang="en-US" sz="1400" dirty="0"/>
                        <a:t>Producer’s accuracy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0.39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0.47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/>
                        <a:t>0.33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353701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0.86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0.86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0.92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0.92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/>
                        <a:t>0.92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137081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0.47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0.37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/>
                        <a:t>0.31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713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083245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E22F290-A418-4658-877E-5C279A946D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038" t="32137" r="6894" b="44781"/>
          <a:stretch/>
        </p:blipFill>
        <p:spPr>
          <a:xfrm>
            <a:off x="1731605" y="4483011"/>
            <a:ext cx="8975497" cy="237498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CF9E686-9690-4FB7-98C8-69E394701A2C}"/>
              </a:ext>
            </a:extLst>
          </p:cNvPr>
          <p:cNvSpPr/>
          <p:nvPr/>
        </p:nvSpPr>
        <p:spPr>
          <a:xfrm>
            <a:off x="0" y="0"/>
            <a:ext cx="121920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/>
              <a:t>(Zhong et al, 2016) : mapped soy and corn with phenology in Parana</a:t>
            </a:r>
          </a:p>
          <a:p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MODIS data inputs to derive vegetation phenology parameters using (</a:t>
            </a:r>
            <a:r>
              <a:rPr lang="en-US" sz="1600" dirty="0" err="1"/>
              <a:t>Soudani</a:t>
            </a:r>
            <a:r>
              <a:rPr lang="en-US" sz="1600" dirty="0"/>
              <a:t> et al, 2008)’s asymmetric double sigmoid function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Vegetation phenology parameters were used as input data to decision tree classifier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0000"/>
                </a:solidFill>
              </a:rPr>
              <a:t>TAKEAWAY: improvement using different inputs based on MODIS bands is only incremental. Need phenological information.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5EDA12-228F-4E0D-A754-9A64668B25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166" t="52525" r="52349" b="43165"/>
          <a:stretch/>
        </p:blipFill>
        <p:spPr>
          <a:xfrm>
            <a:off x="427116" y="2262644"/>
            <a:ext cx="6002581" cy="7872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83CAC06-D38D-4007-9669-DD3A86CEDE8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985" t="46330" r="55303" b="24310"/>
          <a:stretch/>
        </p:blipFill>
        <p:spPr>
          <a:xfrm>
            <a:off x="6096000" y="1492781"/>
            <a:ext cx="4611102" cy="3211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3203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815930B5-6835-4637-9D8C-1183D77B24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5245990"/>
              </p:ext>
            </p:extLst>
          </p:nvPr>
        </p:nvGraphicFramePr>
        <p:xfrm>
          <a:off x="1409638" y="384470"/>
          <a:ext cx="9132092" cy="4069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68967">
                  <a:extLst>
                    <a:ext uri="{9D8B030D-6E8A-4147-A177-3AD203B41FA5}">
                      <a16:colId xmlns:a16="http://schemas.microsoft.com/office/drawing/2014/main" val="2552527731"/>
                    </a:ext>
                  </a:extLst>
                </a:gridCol>
                <a:gridCol w="923765">
                  <a:extLst>
                    <a:ext uri="{9D8B030D-6E8A-4147-A177-3AD203B41FA5}">
                      <a16:colId xmlns:a16="http://schemas.microsoft.com/office/drawing/2014/main" val="2417900359"/>
                    </a:ext>
                  </a:extLst>
                </a:gridCol>
                <a:gridCol w="1612673">
                  <a:extLst>
                    <a:ext uri="{9D8B030D-6E8A-4147-A177-3AD203B41FA5}">
                      <a16:colId xmlns:a16="http://schemas.microsoft.com/office/drawing/2014/main" val="973780396"/>
                    </a:ext>
                  </a:extLst>
                </a:gridCol>
                <a:gridCol w="1735154">
                  <a:extLst>
                    <a:ext uri="{9D8B030D-6E8A-4147-A177-3AD203B41FA5}">
                      <a16:colId xmlns:a16="http://schemas.microsoft.com/office/drawing/2014/main" val="854403186"/>
                    </a:ext>
                  </a:extLst>
                </a:gridCol>
                <a:gridCol w="1571846">
                  <a:extLst>
                    <a:ext uri="{9D8B030D-6E8A-4147-A177-3AD203B41FA5}">
                      <a16:colId xmlns:a16="http://schemas.microsoft.com/office/drawing/2014/main" val="2763841382"/>
                    </a:ext>
                  </a:extLst>
                </a:gridCol>
                <a:gridCol w="1619687">
                  <a:extLst>
                    <a:ext uri="{9D8B030D-6E8A-4147-A177-3AD203B41FA5}">
                      <a16:colId xmlns:a16="http://schemas.microsoft.com/office/drawing/2014/main" val="354130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Class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Soymap</a:t>
                      </a:r>
                      <a:r>
                        <a:rPr lang="en-US" sz="1400" dirty="0"/>
                        <a:t>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Soymap</a:t>
                      </a:r>
                      <a:r>
                        <a:rPr lang="en-US" sz="1400" dirty="0"/>
                        <a:t>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Soymap</a:t>
                      </a:r>
                      <a:r>
                        <a:rPr lang="en-US" sz="1400" dirty="0"/>
                        <a:t> 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 err="1"/>
                        <a:t>Soymap</a:t>
                      </a:r>
                      <a:r>
                        <a:rPr lang="en-US" sz="1400" b="1" dirty="0"/>
                        <a:t> 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16057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0" dirty="0"/>
                        <a:t>Training points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Agsat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Agsat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agsat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 err="1"/>
                        <a:t>Agsat</a:t>
                      </a:r>
                      <a:endParaRPr 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47413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0" dirty="0"/>
                        <a:t>Input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Phenology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Phenology + aqua + terra B1 and B2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Phenology + aqua + terra B1 and B2, smoothed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/>
                        <a:t>Phenology + aqua + terra EVI, smoothed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599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Accuracy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81.8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81.1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78.8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/>
                        <a:t>82.5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2578368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r>
                        <a:rPr lang="en-US" sz="1400" dirty="0"/>
                        <a:t>Consumer’s accuracy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0.47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/>
                        <a:t>0.59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168487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0.86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/>
                        <a:t>0.86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405161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/>
                        <a:t>0.65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023249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r>
                        <a:rPr lang="en-US" sz="1400" dirty="0"/>
                        <a:t>Producer’s accuracy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/>
                        <a:t>0.44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353701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0.92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0.91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/>
                        <a:t>0.92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137081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0.47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/>
                        <a:t>0.44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7713479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92E3A3E8-72CC-4DD5-B67C-E1139D5C78AE}"/>
              </a:ext>
            </a:extLst>
          </p:cNvPr>
          <p:cNvSpPr/>
          <p:nvPr/>
        </p:nvSpPr>
        <p:spPr>
          <a:xfrm>
            <a:off x="459874" y="4851421"/>
            <a:ext cx="11066379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/>
              <a:t>Next?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Starting from </a:t>
            </a:r>
            <a:r>
              <a:rPr lang="en-US" sz="1600" dirty="0" err="1"/>
              <a:t>Soymap</a:t>
            </a:r>
            <a:r>
              <a:rPr lang="en-US" sz="1600" dirty="0"/>
              <a:t> 6 (which doesn’t rely on timing map), add in cloud masking; smoothing; and terra in addition to aqua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Starting from </a:t>
            </a:r>
            <a:r>
              <a:rPr lang="en-US" sz="1600" dirty="0" err="1"/>
              <a:t>Soymap</a:t>
            </a:r>
            <a:r>
              <a:rPr lang="en-US" sz="1600" dirty="0"/>
              <a:t> 10, fine-tune the input data more; or take out phenological data and just use spectral data (at specific phenological stages)</a:t>
            </a:r>
          </a:p>
        </p:txBody>
      </p:sp>
    </p:spTree>
    <p:extLst>
      <p:ext uri="{BB962C8B-B14F-4D97-AF65-F5344CB8AC3E}">
        <p14:creationId xmlns:p14="http://schemas.microsoft.com/office/powerpoint/2010/main" val="41707013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9496" y="1923334"/>
            <a:ext cx="2960863" cy="21214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A36658C-3FAE-460B-B649-05B7B9DEA0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994" t="41267" r="33780" b="8293"/>
          <a:stretch/>
        </p:blipFill>
        <p:spPr>
          <a:xfrm>
            <a:off x="3021098" y="1938666"/>
            <a:ext cx="2858218" cy="21784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2A58B4D-B7B3-45F9-91D8-901510335B6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207" t="43883" r="28567" b="6666"/>
          <a:stretch/>
        </p:blipFill>
        <p:spPr>
          <a:xfrm>
            <a:off x="81625" y="1923334"/>
            <a:ext cx="2915410" cy="217842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B719A28-5D76-4544-B968-80E920F499B0}"/>
              </a:ext>
            </a:extLst>
          </p:cNvPr>
          <p:cNvSpPr/>
          <p:nvPr/>
        </p:nvSpPr>
        <p:spPr>
          <a:xfrm>
            <a:off x="105688" y="0"/>
            <a:ext cx="4064867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/>
              <a:t>Land classification accuracy for poly5 (MT)</a:t>
            </a:r>
          </a:p>
          <a:p>
            <a:r>
              <a:rPr lang="en-US" sz="16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True SC = light green</a:t>
            </a:r>
          </a:p>
          <a:p>
            <a:r>
              <a:rPr lang="en-US" sz="1600" dirty="0">
                <a:solidFill>
                  <a:schemeClr val="accent6">
                    <a:lumMod val="50000"/>
                  </a:schemeClr>
                </a:solidFill>
              </a:rPr>
              <a:t>True DC = green</a:t>
            </a:r>
          </a:p>
          <a:p>
            <a:r>
              <a:rPr lang="en-US" sz="1600" dirty="0">
                <a:solidFill>
                  <a:srgbClr val="FF66FF"/>
                </a:solidFill>
              </a:rPr>
              <a:t>False SC = pink</a:t>
            </a:r>
          </a:p>
          <a:p>
            <a:r>
              <a:rPr lang="en-US" sz="1600" dirty="0">
                <a:solidFill>
                  <a:srgbClr val="FF0000"/>
                </a:solidFill>
              </a:rPr>
              <a:t>False DC = red</a:t>
            </a:r>
          </a:p>
          <a:p>
            <a:r>
              <a:rPr lang="en-US" sz="1600" dirty="0">
                <a:solidFill>
                  <a:srgbClr val="7030A0"/>
                </a:solidFill>
              </a:rPr>
              <a:t>False </a:t>
            </a:r>
            <a:r>
              <a:rPr lang="en-US" sz="1600" dirty="0" err="1">
                <a:solidFill>
                  <a:srgbClr val="7030A0"/>
                </a:solidFill>
              </a:rPr>
              <a:t>nonsoy</a:t>
            </a:r>
            <a:r>
              <a:rPr lang="en-US" sz="1600" dirty="0">
                <a:solidFill>
                  <a:srgbClr val="7030A0"/>
                </a:solidFill>
              </a:rPr>
              <a:t> </a:t>
            </a:r>
            <a:r>
              <a:rPr lang="en-US" sz="1600" dirty="0" err="1">
                <a:solidFill>
                  <a:srgbClr val="7030A0"/>
                </a:solidFill>
              </a:rPr>
              <a:t>agri</a:t>
            </a:r>
            <a:r>
              <a:rPr lang="en-US" sz="1600" dirty="0">
                <a:solidFill>
                  <a:srgbClr val="7030A0"/>
                </a:solidFill>
              </a:rPr>
              <a:t> = purple</a:t>
            </a:r>
          </a:p>
          <a:p>
            <a:r>
              <a:rPr lang="en-US" sz="1600" dirty="0">
                <a:solidFill>
                  <a:schemeClr val="accent3"/>
                </a:solidFill>
              </a:rPr>
              <a:t>False </a:t>
            </a:r>
            <a:r>
              <a:rPr lang="en-US" sz="1600" dirty="0" err="1">
                <a:solidFill>
                  <a:schemeClr val="accent3"/>
                </a:solidFill>
              </a:rPr>
              <a:t>agri</a:t>
            </a:r>
            <a:r>
              <a:rPr lang="en-US" sz="1600" dirty="0">
                <a:solidFill>
                  <a:schemeClr val="accent3"/>
                </a:solidFill>
              </a:rPr>
              <a:t> (actually natural) = gray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75E9635-666C-49D4-B26A-83B655FE3CFE}"/>
              </a:ext>
            </a:extLst>
          </p:cNvPr>
          <p:cNvSpPr/>
          <p:nvPr/>
        </p:nvSpPr>
        <p:spPr>
          <a:xfrm>
            <a:off x="3021815" y="1949067"/>
            <a:ext cx="95226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err="1"/>
              <a:t>Soymap</a:t>
            </a:r>
            <a:r>
              <a:rPr lang="en-US" sz="1400" b="1" dirty="0"/>
              <a:t> 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88EB95D-A675-4865-8F07-AC4D3599E45C}"/>
              </a:ext>
            </a:extLst>
          </p:cNvPr>
          <p:cNvSpPr/>
          <p:nvPr/>
        </p:nvSpPr>
        <p:spPr>
          <a:xfrm>
            <a:off x="162880" y="1941010"/>
            <a:ext cx="149426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/>
              <a:t>Jake’s </a:t>
            </a:r>
            <a:r>
              <a:rPr lang="en-US" sz="1400" b="1" dirty="0" err="1"/>
              <a:t>soymap</a:t>
            </a:r>
            <a:endParaRPr lang="en-US" sz="1400" b="1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EC135C8-E4AB-4474-B713-26B213A39A87}"/>
              </a:ext>
            </a:extLst>
          </p:cNvPr>
          <p:cNvSpPr/>
          <p:nvPr/>
        </p:nvSpPr>
        <p:spPr>
          <a:xfrm>
            <a:off x="6042555" y="1923334"/>
            <a:ext cx="95226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err="1"/>
              <a:t>Soymap</a:t>
            </a:r>
            <a:r>
              <a:rPr lang="en-US" sz="1400" b="1" dirty="0"/>
              <a:t> 2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F30FA59-9F09-4E9A-8D87-43ABE1C9F287}"/>
              </a:ext>
            </a:extLst>
          </p:cNvPr>
          <p:cNvSpPr/>
          <p:nvPr/>
        </p:nvSpPr>
        <p:spPr>
          <a:xfrm>
            <a:off x="8605520" y="6550223"/>
            <a:ext cx="358647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GEE file: </a:t>
            </a:r>
            <a:r>
              <a:rPr lang="en-US" sz="1400" dirty="0" err="1"/>
              <a:t>LandCover</a:t>
            </a:r>
            <a:r>
              <a:rPr lang="en-US" sz="1400" dirty="0"/>
              <a:t>/Planet Do Validation v2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20252B9A-CF36-4F94-9F0B-16092AE4CEC6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820209" y="-26342"/>
          <a:ext cx="7961743" cy="200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0309">
                  <a:extLst>
                    <a:ext uri="{9D8B030D-6E8A-4147-A177-3AD203B41FA5}">
                      <a16:colId xmlns:a16="http://schemas.microsoft.com/office/drawing/2014/main" val="2552527731"/>
                    </a:ext>
                  </a:extLst>
                </a:gridCol>
                <a:gridCol w="1044870">
                  <a:extLst>
                    <a:ext uri="{9D8B030D-6E8A-4147-A177-3AD203B41FA5}">
                      <a16:colId xmlns:a16="http://schemas.microsoft.com/office/drawing/2014/main" val="3360875115"/>
                    </a:ext>
                  </a:extLst>
                </a:gridCol>
                <a:gridCol w="954913">
                  <a:extLst>
                    <a:ext uri="{9D8B030D-6E8A-4147-A177-3AD203B41FA5}">
                      <a16:colId xmlns:a16="http://schemas.microsoft.com/office/drawing/2014/main" val="249242120"/>
                    </a:ext>
                  </a:extLst>
                </a:gridCol>
                <a:gridCol w="846328">
                  <a:extLst>
                    <a:ext uri="{9D8B030D-6E8A-4147-A177-3AD203B41FA5}">
                      <a16:colId xmlns:a16="http://schemas.microsoft.com/office/drawing/2014/main" val="3096562265"/>
                    </a:ext>
                  </a:extLst>
                </a:gridCol>
                <a:gridCol w="830891">
                  <a:extLst>
                    <a:ext uri="{9D8B030D-6E8A-4147-A177-3AD203B41FA5}">
                      <a16:colId xmlns:a16="http://schemas.microsoft.com/office/drawing/2014/main" val="470691178"/>
                    </a:ext>
                  </a:extLst>
                </a:gridCol>
                <a:gridCol w="838608">
                  <a:extLst>
                    <a:ext uri="{9D8B030D-6E8A-4147-A177-3AD203B41FA5}">
                      <a16:colId xmlns:a16="http://schemas.microsoft.com/office/drawing/2014/main" val="3507708921"/>
                    </a:ext>
                  </a:extLst>
                </a:gridCol>
                <a:gridCol w="838608">
                  <a:extLst>
                    <a:ext uri="{9D8B030D-6E8A-4147-A177-3AD203B41FA5}">
                      <a16:colId xmlns:a16="http://schemas.microsoft.com/office/drawing/2014/main" val="456745191"/>
                    </a:ext>
                  </a:extLst>
                </a:gridCol>
                <a:gridCol w="838608">
                  <a:extLst>
                    <a:ext uri="{9D8B030D-6E8A-4147-A177-3AD203B41FA5}">
                      <a16:colId xmlns:a16="http://schemas.microsoft.com/office/drawing/2014/main" val="3098631291"/>
                    </a:ext>
                  </a:extLst>
                </a:gridCol>
                <a:gridCol w="838608">
                  <a:extLst>
                    <a:ext uri="{9D8B030D-6E8A-4147-A177-3AD203B41FA5}">
                      <a16:colId xmlns:a16="http://schemas.microsoft.com/office/drawing/2014/main" val="1300973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Jake’s </a:t>
                      </a:r>
                      <a:r>
                        <a:rPr lang="en-US" sz="1400" dirty="0" err="1"/>
                        <a:t>soymap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Soymap</a:t>
                      </a:r>
                      <a:r>
                        <a:rPr lang="en-US" sz="1400" dirty="0"/>
                        <a:t>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Soymap</a:t>
                      </a:r>
                      <a:r>
                        <a:rPr lang="en-US" sz="1400" dirty="0"/>
                        <a:t>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Soymap</a:t>
                      </a:r>
                      <a:r>
                        <a:rPr lang="en-US" sz="1400" dirty="0"/>
                        <a:t>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Soymap</a:t>
                      </a:r>
                      <a:r>
                        <a:rPr lang="en-US" sz="1400" dirty="0"/>
                        <a:t>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Soymap</a:t>
                      </a:r>
                      <a:r>
                        <a:rPr lang="en-US" sz="1400" dirty="0"/>
                        <a:t>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Soymap</a:t>
                      </a:r>
                      <a:r>
                        <a:rPr lang="en-US" sz="1400" dirty="0"/>
                        <a:t>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Soymap</a:t>
                      </a:r>
                      <a:r>
                        <a:rPr lang="en-US" sz="1400" dirty="0"/>
                        <a:t> 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16057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1" dirty="0"/>
                        <a:t>True SC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0.005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0.015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0.002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16848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1" dirty="0"/>
                        <a:t>True DC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0.86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0.84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4051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1" dirty="0"/>
                        <a:t>False SC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0232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1" dirty="0"/>
                        <a:t>False DC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3537014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B929AF3D-4E79-4927-B683-80952FA9CFD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4207" t="40262" r="29417" b="11111"/>
          <a:stretch/>
        </p:blipFill>
        <p:spPr>
          <a:xfrm>
            <a:off x="8954503" y="1986977"/>
            <a:ext cx="2897094" cy="217842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6E608118-986D-409C-9876-1173AFC54A90}"/>
              </a:ext>
            </a:extLst>
          </p:cNvPr>
          <p:cNvSpPr/>
          <p:nvPr/>
        </p:nvSpPr>
        <p:spPr>
          <a:xfrm>
            <a:off x="9002537" y="1986977"/>
            <a:ext cx="95226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err="1"/>
              <a:t>Soymap</a:t>
            </a:r>
            <a:r>
              <a:rPr lang="en-US" sz="1400" b="1" dirty="0"/>
              <a:t> 3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4E93286-2A6C-493E-ABD1-03CA645350B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0227" t="35178" r="32879" b="14613"/>
          <a:stretch/>
        </p:blipFill>
        <p:spPr>
          <a:xfrm>
            <a:off x="81625" y="4293073"/>
            <a:ext cx="2791057" cy="2136573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84D75A0-1300-4062-AC89-CC699EC1661B}"/>
              </a:ext>
            </a:extLst>
          </p:cNvPr>
          <p:cNvSpPr/>
          <p:nvPr/>
        </p:nvSpPr>
        <p:spPr>
          <a:xfrm>
            <a:off x="81625" y="4306462"/>
            <a:ext cx="95226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err="1"/>
              <a:t>Soymap</a:t>
            </a:r>
            <a:r>
              <a:rPr lang="en-US" sz="1400" b="1" dirty="0"/>
              <a:t> 4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FD0CA93-D3EF-4F9B-B9E4-63E80C0BC98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6420" t="36202" r="26135" b="14332"/>
          <a:stretch/>
        </p:blipFill>
        <p:spPr>
          <a:xfrm>
            <a:off x="3063381" y="4306462"/>
            <a:ext cx="2857318" cy="2123184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8F60526A-FB52-49C0-9E25-33C457C273C2}"/>
              </a:ext>
            </a:extLst>
          </p:cNvPr>
          <p:cNvSpPr/>
          <p:nvPr/>
        </p:nvSpPr>
        <p:spPr>
          <a:xfrm>
            <a:off x="3023216" y="4306462"/>
            <a:ext cx="95226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err="1"/>
              <a:t>Soymap</a:t>
            </a:r>
            <a:r>
              <a:rPr lang="en-US" sz="1400" b="1" dirty="0"/>
              <a:t> 7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B91F396-2C05-4064-A7B7-0C8428FAD5C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9125" t="45387" r="24779" b="4488"/>
          <a:stretch/>
        </p:blipFill>
        <p:spPr>
          <a:xfrm>
            <a:off x="6111398" y="4276604"/>
            <a:ext cx="2718107" cy="2123184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55ADA3D8-F31D-42B2-9637-16721A7FDD49}"/>
              </a:ext>
            </a:extLst>
          </p:cNvPr>
          <p:cNvSpPr/>
          <p:nvPr/>
        </p:nvSpPr>
        <p:spPr>
          <a:xfrm>
            <a:off x="6111398" y="4269816"/>
            <a:ext cx="95226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err="1"/>
              <a:t>Soymap</a:t>
            </a:r>
            <a:r>
              <a:rPr lang="en-US" sz="1400" b="1" dirty="0"/>
              <a:t> 8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CAB2CA1-CA2B-4A67-92DE-C02D4636358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34172" t="40877" r="28651" b="8947"/>
          <a:stretch/>
        </p:blipFill>
        <p:spPr>
          <a:xfrm>
            <a:off x="9020204" y="4276604"/>
            <a:ext cx="2897094" cy="219937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E304B97B-3367-4E41-ADA0-E5BA4CA6597C}"/>
              </a:ext>
            </a:extLst>
          </p:cNvPr>
          <p:cNvSpPr/>
          <p:nvPr/>
        </p:nvSpPr>
        <p:spPr>
          <a:xfrm>
            <a:off x="9024673" y="4306461"/>
            <a:ext cx="95226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err="1"/>
              <a:t>Soymap</a:t>
            </a:r>
            <a:r>
              <a:rPr lang="en-US" sz="1400" b="1" dirty="0"/>
              <a:t> 10</a:t>
            </a:r>
          </a:p>
        </p:txBody>
      </p:sp>
    </p:spTree>
    <p:extLst>
      <p:ext uri="{BB962C8B-B14F-4D97-AF65-F5344CB8AC3E}">
        <p14:creationId xmlns:p14="http://schemas.microsoft.com/office/powerpoint/2010/main" val="40761137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1805" y="2437959"/>
            <a:ext cx="2737815" cy="223870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0B36DDE-79DA-45E7-A053-7ECFE2EC309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805" t="39024" r="58384" b="10895"/>
          <a:stretch/>
        </p:blipFill>
        <p:spPr>
          <a:xfrm>
            <a:off x="666048" y="2437960"/>
            <a:ext cx="2289589" cy="223870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B719A28-5D76-4544-B968-80E920F499B0}"/>
              </a:ext>
            </a:extLst>
          </p:cNvPr>
          <p:cNvSpPr/>
          <p:nvPr/>
        </p:nvSpPr>
        <p:spPr>
          <a:xfrm>
            <a:off x="105688" y="0"/>
            <a:ext cx="4064867" cy="23391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/>
              <a:t>Land classification accuracy for poly1 (</a:t>
            </a:r>
            <a:r>
              <a:rPr lang="en-US" sz="1600" b="1" dirty="0" err="1"/>
              <a:t>Piaui</a:t>
            </a:r>
            <a:r>
              <a:rPr lang="en-US" sz="1600" b="1" dirty="0"/>
              <a:t>)</a:t>
            </a:r>
          </a:p>
          <a:p>
            <a:endParaRPr lang="en-US" sz="1600" b="1" dirty="0"/>
          </a:p>
          <a:p>
            <a:r>
              <a:rPr lang="en-US" sz="1600" b="1" dirty="0"/>
              <a:t>Legend:</a:t>
            </a:r>
          </a:p>
          <a:p>
            <a:r>
              <a:rPr lang="en-US" sz="16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True SC = light green</a:t>
            </a:r>
          </a:p>
          <a:p>
            <a:r>
              <a:rPr lang="en-US" sz="1600" dirty="0">
                <a:solidFill>
                  <a:schemeClr val="accent6">
                    <a:lumMod val="50000"/>
                  </a:schemeClr>
                </a:solidFill>
              </a:rPr>
              <a:t>True DC = green</a:t>
            </a:r>
          </a:p>
          <a:p>
            <a:r>
              <a:rPr lang="en-US" sz="1600" dirty="0">
                <a:solidFill>
                  <a:srgbClr val="FF66FF"/>
                </a:solidFill>
              </a:rPr>
              <a:t>False SC = pink</a:t>
            </a:r>
          </a:p>
          <a:p>
            <a:r>
              <a:rPr lang="en-US" sz="1600" dirty="0">
                <a:solidFill>
                  <a:srgbClr val="FF0000"/>
                </a:solidFill>
              </a:rPr>
              <a:t>False DC = red</a:t>
            </a:r>
          </a:p>
          <a:p>
            <a:r>
              <a:rPr lang="en-US" sz="1600" dirty="0">
                <a:solidFill>
                  <a:srgbClr val="7030A0"/>
                </a:solidFill>
              </a:rPr>
              <a:t>False </a:t>
            </a:r>
            <a:r>
              <a:rPr lang="en-US" sz="1600" dirty="0" err="1">
                <a:solidFill>
                  <a:srgbClr val="7030A0"/>
                </a:solidFill>
              </a:rPr>
              <a:t>nonsoy</a:t>
            </a:r>
            <a:r>
              <a:rPr lang="en-US" sz="1600" dirty="0">
                <a:solidFill>
                  <a:srgbClr val="7030A0"/>
                </a:solidFill>
              </a:rPr>
              <a:t> </a:t>
            </a:r>
            <a:r>
              <a:rPr lang="en-US" sz="1600" dirty="0" err="1">
                <a:solidFill>
                  <a:srgbClr val="7030A0"/>
                </a:solidFill>
              </a:rPr>
              <a:t>agri</a:t>
            </a:r>
            <a:r>
              <a:rPr lang="en-US" sz="1600" dirty="0">
                <a:solidFill>
                  <a:srgbClr val="7030A0"/>
                </a:solidFill>
              </a:rPr>
              <a:t> = purple</a:t>
            </a:r>
          </a:p>
          <a:p>
            <a:r>
              <a:rPr lang="en-US" sz="1600" dirty="0">
                <a:solidFill>
                  <a:schemeClr val="accent3"/>
                </a:solidFill>
              </a:rPr>
              <a:t>False </a:t>
            </a:r>
            <a:r>
              <a:rPr lang="en-US" sz="1600" dirty="0" err="1">
                <a:solidFill>
                  <a:schemeClr val="accent3"/>
                </a:solidFill>
              </a:rPr>
              <a:t>agri</a:t>
            </a:r>
            <a:r>
              <a:rPr lang="en-US" sz="1600" dirty="0">
                <a:solidFill>
                  <a:schemeClr val="accent3"/>
                </a:solidFill>
              </a:rPr>
              <a:t> (actually natural) = gray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9D20FA4-4234-4414-9836-8107465D28B0}"/>
              </a:ext>
            </a:extLst>
          </p:cNvPr>
          <p:cNvSpPr/>
          <p:nvPr/>
        </p:nvSpPr>
        <p:spPr>
          <a:xfrm>
            <a:off x="8605520" y="6550223"/>
            <a:ext cx="358647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GEE file: </a:t>
            </a:r>
            <a:r>
              <a:rPr lang="en-US" sz="1400" dirty="0" err="1"/>
              <a:t>LandCover</a:t>
            </a:r>
            <a:r>
              <a:rPr lang="en-US" sz="1400" dirty="0"/>
              <a:t>/Planet Do Validation v2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75E9635-666C-49D4-B26A-83B655FE3CFE}"/>
              </a:ext>
            </a:extLst>
          </p:cNvPr>
          <p:cNvSpPr/>
          <p:nvPr/>
        </p:nvSpPr>
        <p:spPr>
          <a:xfrm>
            <a:off x="666048" y="2542792"/>
            <a:ext cx="95226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err="1"/>
              <a:t>Soymap</a:t>
            </a:r>
            <a:r>
              <a:rPr lang="en-US" sz="1400" b="1" dirty="0"/>
              <a:t> 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9C79C65-C72A-482E-BA56-65AA29BBBEA6}"/>
              </a:ext>
            </a:extLst>
          </p:cNvPr>
          <p:cNvSpPr/>
          <p:nvPr/>
        </p:nvSpPr>
        <p:spPr>
          <a:xfrm>
            <a:off x="3148170" y="2542791"/>
            <a:ext cx="95226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err="1"/>
              <a:t>Soymap</a:t>
            </a:r>
            <a:r>
              <a:rPr lang="en-US" sz="1400" b="1" dirty="0"/>
              <a:t> 2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D46C6545-2AE3-42B6-8817-3ED90F2B778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549316" y="232751"/>
          <a:ext cx="8396946" cy="200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9176">
                  <a:extLst>
                    <a:ext uri="{9D8B030D-6E8A-4147-A177-3AD203B41FA5}">
                      <a16:colId xmlns:a16="http://schemas.microsoft.com/office/drawing/2014/main" val="2552527731"/>
                    </a:ext>
                  </a:extLst>
                </a:gridCol>
                <a:gridCol w="1064293">
                  <a:extLst>
                    <a:ext uri="{9D8B030D-6E8A-4147-A177-3AD203B41FA5}">
                      <a16:colId xmlns:a16="http://schemas.microsoft.com/office/drawing/2014/main" val="3360875115"/>
                    </a:ext>
                  </a:extLst>
                </a:gridCol>
                <a:gridCol w="925512">
                  <a:extLst>
                    <a:ext uri="{9D8B030D-6E8A-4147-A177-3AD203B41FA5}">
                      <a16:colId xmlns:a16="http://schemas.microsoft.com/office/drawing/2014/main" val="249242120"/>
                    </a:ext>
                  </a:extLst>
                </a:gridCol>
                <a:gridCol w="1119593">
                  <a:extLst>
                    <a:ext uri="{9D8B030D-6E8A-4147-A177-3AD203B41FA5}">
                      <a16:colId xmlns:a16="http://schemas.microsoft.com/office/drawing/2014/main" val="3096562265"/>
                    </a:ext>
                  </a:extLst>
                </a:gridCol>
                <a:gridCol w="1119593">
                  <a:extLst>
                    <a:ext uri="{9D8B030D-6E8A-4147-A177-3AD203B41FA5}">
                      <a16:colId xmlns:a16="http://schemas.microsoft.com/office/drawing/2014/main" val="468557471"/>
                    </a:ext>
                  </a:extLst>
                </a:gridCol>
                <a:gridCol w="1119593">
                  <a:extLst>
                    <a:ext uri="{9D8B030D-6E8A-4147-A177-3AD203B41FA5}">
                      <a16:colId xmlns:a16="http://schemas.microsoft.com/office/drawing/2014/main" val="3492838048"/>
                    </a:ext>
                  </a:extLst>
                </a:gridCol>
                <a:gridCol w="1119593">
                  <a:extLst>
                    <a:ext uri="{9D8B030D-6E8A-4147-A177-3AD203B41FA5}">
                      <a16:colId xmlns:a16="http://schemas.microsoft.com/office/drawing/2014/main" val="920683914"/>
                    </a:ext>
                  </a:extLst>
                </a:gridCol>
                <a:gridCol w="1119593">
                  <a:extLst>
                    <a:ext uri="{9D8B030D-6E8A-4147-A177-3AD203B41FA5}">
                      <a16:colId xmlns:a16="http://schemas.microsoft.com/office/drawing/2014/main" val="3850326111"/>
                    </a:ext>
                  </a:extLst>
                </a:gridCol>
              </a:tblGrid>
              <a:tr h="47238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Jake’s </a:t>
                      </a:r>
                      <a:r>
                        <a:rPr lang="en-US" sz="1400" dirty="0" err="1"/>
                        <a:t>soymap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Soymap</a:t>
                      </a:r>
                      <a:r>
                        <a:rPr lang="en-US" sz="1400" dirty="0"/>
                        <a:t>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Soymap</a:t>
                      </a:r>
                      <a:r>
                        <a:rPr lang="en-US" sz="1400" dirty="0"/>
                        <a:t>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Soymap</a:t>
                      </a:r>
                      <a:r>
                        <a:rPr lang="en-US" sz="1400" dirty="0"/>
                        <a:t>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Soymap</a:t>
                      </a:r>
                      <a:r>
                        <a:rPr lang="en-US" sz="1400" dirty="0"/>
                        <a:t>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Soymap</a:t>
                      </a:r>
                      <a:r>
                        <a:rPr lang="en-US" sz="1400" dirty="0"/>
                        <a:t>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Soymap</a:t>
                      </a:r>
                      <a:r>
                        <a:rPr lang="en-US" sz="1400" dirty="0"/>
                        <a:t> 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16057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1" dirty="0"/>
                        <a:t>True SC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12521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1" dirty="0"/>
                        <a:t>True DC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0.37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0.59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0.62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81882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1" dirty="0"/>
                        <a:t>False SC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0.044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0.08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46681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1" dirty="0"/>
                        <a:t>False DC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5880814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F2C1FF51-965E-491A-9917-AF265FD9FDB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757" t="42559" r="35076" b="9091"/>
          <a:stretch/>
        </p:blipFill>
        <p:spPr>
          <a:xfrm>
            <a:off x="9244624" y="2421296"/>
            <a:ext cx="2436587" cy="227203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03E5BB7-4444-49FD-9172-6724453C0C5A}"/>
              </a:ext>
            </a:extLst>
          </p:cNvPr>
          <p:cNvSpPr/>
          <p:nvPr/>
        </p:nvSpPr>
        <p:spPr>
          <a:xfrm>
            <a:off x="9322678" y="2469949"/>
            <a:ext cx="95226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err="1"/>
              <a:t>Soymap</a:t>
            </a:r>
            <a:r>
              <a:rPr lang="en-US" sz="1400" b="1" dirty="0"/>
              <a:t> 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61256A3-CD0B-4130-90CD-E86557B22E5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6440" t="40673" r="54091" b="10168"/>
          <a:stretch/>
        </p:blipFill>
        <p:spPr>
          <a:xfrm>
            <a:off x="6168719" y="2421296"/>
            <a:ext cx="2436587" cy="2286258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32408B0-7EE6-4A6E-AC9B-BCB48099D4B1}"/>
              </a:ext>
            </a:extLst>
          </p:cNvPr>
          <p:cNvSpPr/>
          <p:nvPr/>
        </p:nvSpPr>
        <p:spPr>
          <a:xfrm>
            <a:off x="6186471" y="2412666"/>
            <a:ext cx="95226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err="1"/>
              <a:t>Soymap</a:t>
            </a:r>
            <a:r>
              <a:rPr lang="en-US" sz="1400" b="1" dirty="0"/>
              <a:t> 3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544898-DCEB-4AA1-9268-BA64DB6DFC9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4242" t="38899" r="47204" b="13333"/>
          <a:stretch/>
        </p:blipFill>
        <p:spPr>
          <a:xfrm>
            <a:off x="666048" y="4676668"/>
            <a:ext cx="2289589" cy="2154538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F1D56734-4900-4B23-8C7E-62F22E60A709}"/>
              </a:ext>
            </a:extLst>
          </p:cNvPr>
          <p:cNvSpPr/>
          <p:nvPr/>
        </p:nvSpPr>
        <p:spPr>
          <a:xfrm>
            <a:off x="666048" y="4649874"/>
            <a:ext cx="95226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err="1"/>
              <a:t>Soymap</a:t>
            </a:r>
            <a:r>
              <a:rPr lang="en-US" sz="1400" b="1" dirty="0"/>
              <a:t> 8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98174C8-F1C4-44EF-BC2E-A5B3E48BC0C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3633" t="39668" r="37532" b="12105"/>
          <a:stretch/>
        </p:blipFill>
        <p:spPr>
          <a:xfrm>
            <a:off x="3306889" y="4703993"/>
            <a:ext cx="2289589" cy="2154007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7A951712-9AC4-4A27-9CBF-91312E45CAF6}"/>
              </a:ext>
            </a:extLst>
          </p:cNvPr>
          <p:cNvSpPr/>
          <p:nvPr/>
        </p:nvSpPr>
        <p:spPr>
          <a:xfrm>
            <a:off x="3306889" y="4726467"/>
            <a:ext cx="95226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err="1"/>
              <a:t>Soymap</a:t>
            </a:r>
            <a:r>
              <a:rPr lang="en-US" sz="1400" b="1" dirty="0"/>
              <a:t> 10</a:t>
            </a:r>
          </a:p>
        </p:txBody>
      </p:sp>
    </p:spTree>
    <p:extLst>
      <p:ext uri="{BB962C8B-B14F-4D97-AF65-F5344CB8AC3E}">
        <p14:creationId xmlns:p14="http://schemas.microsoft.com/office/powerpoint/2010/main" val="10695015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B719A28-5D76-4544-B968-80E920F499B0}"/>
              </a:ext>
            </a:extLst>
          </p:cNvPr>
          <p:cNvSpPr/>
          <p:nvPr/>
        </p:nvSpPr>
        <p:spPr>
          <a:xfrm>
            <a:off x="0" y="0"/>
            <a:ext cx="4064867" cy="23391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/>
              <a:t>Land classification accuracy for poly3 (Bahia)</a:t>
            </a:r>
          </a:p>
          <a:p>
            <a:endParaRPr lang="en-US" sz="1600" b="1" dirty="0"/>
          </a:p>
          <a:p>
            <a:r>
              <a:rPr lang="en-US" sz="1600" b="1" dirty="0"/>
              <a:t>Legend:</a:t>
            </a:r>
          </a:p>
          <a:p>
            <a:r>
              <a:rPr lang="en-US" sz="16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True SC = light green</a:t>
            </a:r>
          </a:p>
          <a:p>
            <a:r>
              <a:rPr lang="en-US" sz="1600" dirty="0">
                <a:solidFill>
                  <a:schemeClr val="accent6">
                    <a:lumMod val="50000"/>
                  </a:schemeClr>
                </a:solidFill>
              </a:rPr>
              <a:t>True DC = green</a:t>
            </a:r>
          </a:p>
          <a:p>
            <a:r>
              <a:rPr lang="en-US" sz="1600" dirty="0">
                <a:solidFill>
                  <a:srgbClr val="FF66FF"/>
                </a:solidFill>
              </a:rPr>
              <a:t>False SC = pink</a:t>
            </a:r>
          </a:p>
          <a:p>
            <a:r>
              <a:rPr lang="en-US" sz="1600" dirty="0">
                <a:solidFill>
                  <a:srgbClr val="FF0000"/>
                </a:solidFill>
              </a:rPr>
              <a:t>False DC = red</a:t>
            </a:r>
          </a:p>
          <a:p>
            <a:r>
              <a:rPr lang="en-US" sz="1600" dirty="0">
                <a:solidFill>
                  <a:srgbClr val="7030A0"/>
                </a:solidFill>
              </a:rPr>
              <a:t>False </a:t>
            </a:r>
            <a:r>
              <a:rPr lang="en-US" sz="1600" dirty="0" err="1">
                <a:solidFill>
                  <a:srgbClr val="7030A0"/>
                </a:solidFill>
              </a:rPr>
              <a:t>nonsoy</a:t>
            </a:r>
            <a:r>
              <a:rPr lang="en-US" sz="1600" dirty="0">
                <a:solidFill>
                  <a:srgbClr val="7030A0"/>
                </a:solidFill>
              </a:rPr>
              <a:t> </a:t>
            </a:r>
            <a:r>
              <a:rPr lang="en-US" sz="1600" dirty="0" err="1">
                <a:solidFill>
                  <a:srgbClr val="7030A0"/>
                </a:solidFill>
              </a:rPr>
              <a:t>agri</a:t>
            </a:r>
            <a:r>
              <a:rPr lang="en-US" sz="1600" dirty="0">
                <a:solidFill>
                  <a:srgbClr val="7030A0"/>
                </a:solidFill>
              </a:rPr>
              <a:t> = purple</a:t>
            </a:r>
          </a:p>
          <a:p>
            <a:r>
              <a:rPr lang="en-US" sz="1600" dirty="0">
                <a:solidFill>
                  <a:schemeClr val="accent3"/>
                </a:solidFill>
              </a:rPr>
              <a:t>False </a:t>
            </a:r>
            <a:r>
              <a:rPr lang="en-US" sz="1600" dirty="0" err="1">
                <a:solidFill>
                  <a:schemeClr val="accent3"/>
                </a:solidFill>
              </a:rPr>
              <a:t>agri</a:t>
            </a:r>
            <a:r>
              <a:rPr lang="en-US" sz="1600" dirty="0">
                <a:solidFill>
                  <a:schemeClr val="accent3"/>
                </a:solidFill>
              </a:rPr>
              <a:t> (actually natural) = gray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06C6E2-9C74-44AF-9BEB-16BC464F43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323" t="44390" r="60762" b="15122"/>
          <a:stretch/>
        </p:blipFill>
        <p:spPr>
          <a:xfrm>
            <a:off x="1603960" y="2991138"/>
            <a:ext cx="1634553" cy="233910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75E9635-666C-49D4-B26A-83B655FE3CFE}"/>
              </a:ext>
            </a:extLst>
          </p:cNvPr>
          <p:cNvSpPr/>
          <p:nvPr/>
        </p:nvSpPr>
        <p:spPr>
          <a:xfrm>
            <a:off x="1779442" y="2633271"/>
            <a:ext cx="100172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err="1"/>
              <a:t>Soymap</a:t>
            </a:r>
            <a:r>
              <a:rPr lang="en-US" sz="1400" b="1" dirty="0"/>
              <a:t> 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88EB95D-A675-4865-8F07-AC4D3599E45C}"/>
              </a:ext>
            </a:extLst>
          </p:cNvPr>
          <p:cNvSpPr/>
          <p:nvPr/>
        </p:nvSpPr>
        <p:spPr>
          <a:xfrm>
            <a:off x="328715" y="2696969"/>
            <a:ext cx="149426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/>
              <a:t>Jake’s </a:t>
            </a:r>
            <a:r>
              <a:rPr lang="en-US" sz="1400" b="1" dirty="0" err="1"/>
              <a:t>soymap</a:t>
            </a:r>
            <a:endParaRPr lang="en-US" sz="14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56B756A-FC4D-458C-9D45-888C756F39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632" t="58732" r="39412" b="16843"/>
          <a:stretch/>
        </p:blipFill>
        <p:spPr>
          <a:xfrm>
            <a:off x="157560" y="2991138"/>
            <a:ext cx="1358992" cy="234674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BE337D0-9967-4B58-ADC0-9C77ABCF9570}"/>
              </a:ext>
            </a:extLst>
          </p:cNvPr>
          <p:cNvSpPr/>
          <p:nvPr/>
        </p:nvSpPr>
        <p:spPr>
          <a:xfrm>
            <a:off x="3564002" y="2633270"/>
            <a:ext cx="100172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err="1"/>
              <a:t>Soymap</a:t>
            </a:r>
            <a:r>
              <a:rPr lang="en-US" sz="1400" b="1" dirty="0"/>
              <a:t> 2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215FDFC-6122-4E82-BB4D-7B58F381E32C}"/>
              </a:ext>
            </a:extLst>
          </p:cNvPr>
          <p:cNvSpPr/>
          <p:nvPr/>
        </p:nvSpPr>
        <p:spPr>
          <a:xfrm>
            <a:off x="8605520" y="6550223"/>
            <a:ext cx="358647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GEE file: </a:t>
            </a:r>
            <a:r>
              <a:rPr lang="en-US" sz="1400" dirty="0" err="1"/>
              <a:t>LandCover</a:t>
            </a:r>
            <a:r>
              <a:rPr lang="en-US" sz="1400" dirty="0"/>
              <a:t>/Planet Do Validation v2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7150" y="2998782"/>
            <a:ext cx="1639914" cy="2339102"/>
          </a:xfrm>
          <a:prstGeom prst="rect">
            <a:avLst/>
          </a:prstGeom>
        </p:spPr>
      </p:pic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10EED7C3-9082-4C1D-BC15-43DF659EAF0D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181270" y="322819"/>
          <a:ext cx="8839581" cy="200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096">
                  <a:extLst>
                    <a:ext uri="{9D8B030D-6E8A-4147-A177-3AD203B41FA5}">
                      <a16:colId xmlns:a16="http://schemas.microsoft.com/office/drawing/2014/main" val="2552527731"/>
                    </a:ext>
                  </a:extLst>
                </a:gridCol>
                <a:gridCol w="1260970">
                  <a:extLst>
                    <a:ext uri="{9D8B030D-6E8A-4147-A177-3AD203B41FA5}">
                      <a16:colId xmlns:a16="http://schemas.microsoft.com/office/drawing/2014/main" val="3360875115"/>
                    </a:ext>
                  </a:extLst>
                </a:gridCol>
                <a:gridCol w="1350771">
                  <a:extLst>
                    <a:ext uri="{9D8B030D-6E8A-4147-A177-3AD203B41FA5}">
                      <a16:colId xmlns:a16="http://schemas.microsoft.com/office/drawing/2014/main" val="249242120"/>
                    </a:ext>
                  </a:extLst>
                </a:gridCol>
                <a:gridCol w="1359936">
                  <a:extLst>
                    <a:ext uri="{9D8B030D-6E8A-4147-A177-3AD203B41FA5}">
                      <a16:colId xmlns:a16="http://schemas.microsoft.com/office/drawing/2014/main" val="3096562265"/>
                    </a:ext>
                  </a:extLst>
                </a:gridCol>
                <a:gridCol w="1359936">
                  <a:extLst>
                    <a:ext uri="{9D8B030D-6E8A-4147-A177-3AD203B41FA5}">
                      <a16:colId xmlns:a16="http://schemas.microsoft.com/office/drawing/2014/main" val="3657640421"/>
                    </a:ext>
                  </a:extLst>
                </a:gridCol>
                <a:gridCol w="1359936">
                  <a:extLst>
                    <a:ext uri="{9D8B030D-6E8A-4147-A177-3AD203B41FA5}">
                      <a16:colId xmlns:a16="http://schemas.microsoft.com/office/drawing/2014/main" val="335980275"/>
                    </a:ext>
                  </a:extLst>
                </a:gridCol>
                <a:gridCol w="1359936">
                  <a:extLst>
                    <a:ext uri="{9D8B030D-6E8A-4147-A177-3AD203B41FA5}">
                      <a16:colId xmlns:a16="http://schemas.microsoft.com/office/drawing/2014/main" val="41674483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Jake’s </a:t>
                      </a:r>
                      <a:r>
                        <a:rPr lang="en-US" sz="1400" dirty="0" err="1"/>
                        <a:t>soymap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Soymap</a:t>
                      </a:r>
                      <a:r>
                        <a:rPr lang="en-US" sz="1400" dirty="0"/>
                        <a:t>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Soymap</a:t>
                      </a:r>
                      <a:r>
                        <a:rPr lang="en-US" sz="1400" dirty="0"/>
                        <a:t> 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Soymap</a:t>
                      </a:r>
                      <a:r>
                        <a:rPr lang="en-US" sz="1400" dirty="0"/>
                        <a:t>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Soymap</a:t>
                      </a:r>
                      <a:r>
                        <a:rPr lang="en-US" sz="1400" dirty="0"/>
                        <a:t>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Soymap</a:t>
                      </a:r>
                      <a:r>
                        <a:rPr lang="en-US" sz="1400" dirty="0"/>
                        <a:t> 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16057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1" dirty="0"/>
                        <a:t>True SC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52437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1" dirty="0"/>
                        <a:t>True DC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00058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1" dirty="0"/>
                        <a:t>False SC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26736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1" dirty="0"/>
                        <a:t>False DC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0.77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0244985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E6C5016A-910C-4B7C-9D86-1AF4F3B1CEC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3939" t="47946" r="43030" b="12592"/>
          <a:stretch/>
        </p:blipFill>
        <p:spPr>
          <a:xfrm>
            <a:off x="5075701" y="2998782"/>
            <a:ext cx="1368637" cy="2331458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6ECDE6D4-8B1B-4853-A96F-68A0871E5A62}"/>
              </a:ext>
            </a:extLst>
          </p:cNvPr>
          <p:cNvSpPr/>
          <p:nvPr/>
        </p:nvSpPr>
        <p:spPr>
          <a:xfrm>
            <a:off x="5315990" y="2631624"/>
            <a:ext cx="100172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err="1"/>
              <a:t>Soymap</a:t>
            </a:r>
            <a:r>
              <a:rPr lang="en-US" sz="1400" b="1" dirty="0"/>
              <a:t> 3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C6C36F5-7407-4F0D-B1B4-DF94E518EB1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4753" t="47677" r="40588" b="10572"/>
          <a:stretch/>
        </p:blipFill>
        <p:spPr>
          <a:xfrm>
            <a:off x="6542975" y="2991138"/>
            <a:ext cx="1464817" cy="234674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E03481E6-79EF-4464-8FBA-EC9A65F057AB}"/>
              </a:ext>
            </a:extLst>
          </p:cNvPr>
          <p:cNvSpPr/>
          <p:nvPr/>
        </p:nvSpPr>
        <p:spPr>
          <a:xfrm>
            <a:off x="6774518" y="2631623"/>
            <a:ext cx="100172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err="1"/>
              <a:t>Soymap</a:t>
            </a:r>
            <a:r>
              <a:rPr lang="en-US" sz="1400" b="1" dirty="0"/>
              <a:t> 4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1349EB1-EBAE-480E-9C39-211764C0E07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0036" t="46316" r="64178" b="14536"/>
          <a:stretch/>
        </p:blipFill>
        <p:spPr>
          <a:xfrm>
            <a:off x="8106429" y="2967117"/>
            <a:ext cx="1699533" cy="2370768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D4DE1D34-F828-4A73-A66A-8A81C192C759}"/>
              </a:ext>
            </a:extLst>
          </p:cNvPr>
          <p:cNvSpPr/>
          <p:nvPr/>
        </p:nvSpPr>
        <p:spPr>
          <a:xfrm>
            <a:off x="8455330" y="2599945"/>
            <a:ext cx="100172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err="1"/>
              <a:t>Soymap</a:t>
            </a:r>
            <a:r>
              <a:rPr lang="en-US" sz="1400" b="1" dirty="0"/>
              <a:t> 8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F924754-1C5D-4179-9ABB-CD30806BF9B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49046" t="57544" r="43454" b="21300"/>
          <a:stretch/>
        </p:blipFill>
        <p:spPr>
          <a:xfrm>
            <a:off x="9941558" y="2998782"/>
            <a:ext cx="1464817" cy="2324268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FF796A9B-099E-4726-94BB-EF4E00C05D0C}"/>
              </a:ext>
            </a:extLst>
          </p:cNvPr>
          <p:cNvSpPr/>
          <p:nvPr/>
        </p:nvSpPr>
        <p:spPr>
          <a:xfrm>
            <a:off x="10112317" y="2609090"/>
            <a:ext cx="100172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err="1"/>
              <a:t>Soymap</a:t>
            </a:r>
            <a:r>
              <a:rPr lang="en-US" sz="1400" b="1" dirty="0"/>
              <a:t> 10</a:t>
            </a:r>
          </a:p>
        </p:txBody>
      </p:sp>
    </p:spTree>
    <p:extLst>
      <p:ext uri="{BB962C8B-B14F-4D97-AF65-F5344CB8AC3E}">
        <p14:creationId xmlns:p14="http://schemas.microsoft.com/office/powerpoint/2010/main" val="18345665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2971</TotalTime>
  <Words>765</Words>
  <Application>Microsoft Office PowerPoint</Application>
  <PresentationFormat>Widescreen</PresentationFormat>
  <Paragraphs>316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MsMonkey</dc:creator>
  <cp:lastModifiedBy>MsMonkey</cp:lastModifiedBy>
  <cp:revision>95</cp:revision>
  <dcterms:created xsi:type="dcterms:W3CDTF">2019-03-21T22:04:56Z</dcterms:created>
  <dcterms:modified xsi:type="dcterms:W3CDTF">2019-03-29T01:19:31Z</dcterms:modified>
</cp:coreProperties>
</file>